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8"/>
  </p:notesMasterIdLst>
  <p:handoutMasterIdLst>
    <p:handoutMasterId r:id="rId19"/>
  </p:handoutMasterIdLst>
  <p:sldIdLst>
    <p:sldId id="358" r:id="rId6"/>
    <p:sldId id="376" r:id="rId7"/>
    <p:sldId id="259" r:id="rId8"/>
    <p:sldId id="367" r:id="rId9"/>
    <p:sldId id="368" r:id="rId10"/>
    <p:sldId id="369" r:id="rId11"/>
    <p:sldId id="370" r:id="rId12"/>
    <p:sldId id="371" r:id="rId13"/>
    <p:sldId id="373" r:id="rId14"/>
    <p:sldId id="374" r:id="rId15"/>
    <p:sldId id="375" r:id="rId16"/>
    <p:sldId id="31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592" autoAdjust="0"/>
    <p:restoredTop sz="90625" autoAdjust="0"/>
  </p:normalViewPr>
  <p:slideViewPr>
    <p:cSldViewPr snapToObjects="1">
      <p:cViewPr varScale="1">
        <p:scale>
          <a:sx n="73" d="100"/>
          <a:sy n="73" d="100"/>
        </p:scale>
        <p:origin x="208" y="552"/>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10/7/16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10/7/16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63" Type="http://schemas.openxmlformats.org/officeDocument/2006/relationships/slideLayout" Target="../slideLayouts/slideLayout84.xml"/><Relationship Id="rId64" Type="http://schemas.openxmlformats.org/officeDocument/2006/relationships/slideLayout" Target="../slideLayouts/slideLayout85.xml"/><Relationship Id="rId65" Type="http://schemas.openxmlformats.org/officeDocument/2006/relationships/slideLayout" Target="../slideLayouts/slideLayout86.xml"/><Relationship Id="rId66" Type="http://schemas.openxmlformats.org/officeDocument/2006/relationships/slideLayout" Target="../slideLayouts/slideLayout87.xml"/><Relationship Id="rId67" Type="http://schemas.openxmlformats.org/officeDocument/2006/relationships/slideLayout" Target="../slideLayouts/slideLayout88.xml"/><Relationship Id="rId68" Type="http://schemas.openxmlformats.org/officeDocument/2006/relationships/slideLayout" Target="../slideLayouts/slideLayout89.xml"/><Relationship Id="rId69" Type="http://schemas.openxmlformats.org/officeDocument/2006/relationships/theme" Target="../theme/theme2.xml"/><Relationship Id="rId50" Type="http://schemas.openxmlformats.org/officeDocument/2006/relationships/slideLayout" Target="../slideLayouts/slideLayout71.xml"/><Relationship Id="rId51" Type="http://schemas.openxmlformats.org/officeDocument/2006/relationships/slideLayout" Target="../slideLayouts/slideLayout72.xml"/><Relationship Id="rId52" Type="http://schemas.openxmlformats.org/officeDocument/2006/relationships/slideLayout" Target="../slideLayouts/slideLayout73.xml"/><Relationship Id="rId53" Type="http://schemas.openxmlformats.org/officeDocument/2006/relationships/slideLayout" Target="../slideLayouts/slideLayout74.xml"/><Relationship Id="rId54" Type="http://schemas.openxmlformats.org/officeDocument/2006/relationships/slideLayout" Target="../slideLayouts/slideLayout75.xml"/><Relationship Id="rId55" Type="http://schemas.openxmlformats.org/officeDocument/2006/relationships/slideLayout" Target="../slideLayouts/slideLayout76.xml"/><Relationship Id="rId56" Type="http://schemas.openxmlformats.org/officeDocument/2006/relationships/slideLayout" Target="../slideLayouts/slideLayout77.xml"/><Relationship Id="rId57" Type="http://schemas.openxmlformats.org/officeDocument/2006/relationships/slideLayout" Target="../slideLayouts/slideLayout78.xml"/><Relationship Id="rId58" Type="http://schemas.openxmlformats.org/officeDocument/2006/relationships/slideLayout" Target="../slideLayouts/slideLayout79.xml"/><Relationship Id="rId59" Type="http://schemas.openxmlformats.org/officeDocument/2006/relationships/slideLayout" Target="../slideLayouts/slideLayout80.xml"/><Relationship Id="rId40" Type="http://schemas.openxmlformats.org/officeDocument/2006/relationships/slideLayout" Target="../slideLayouts/slideLayout61.xml"/><Relationship Id="rId41" Type="http://schemas.openxmlformats.org/officeDocument/2006/relationships/slideLayout" Target="../slideLayouts/slideLayout62.xml"/><Relationship Id="rId42" Type="http://schemas.openxmlformats.org/officeDocument/2006/relationships/slideLayout" Target="../slideLayouts/slideLayout63.xml"/><Relationship Id="rId43" Type="http://schemas.openxmlformats.org/officeDocument/2006/relationships/slideLayout" Target="../slideLayouts/slideLayout64.xml"/><Relationship Id="rId44" Type="http://schemas.openxmlformats.org/officeDocument/2006/relationships/slideLayout" Target="../slideLayouts/slideLayout65.xml"/><Relationship Id="rId45" Type="http://schemas.openxmlformats.org/officeDocument/2006/relationships/slideLayout" Target="../slideLayouts/slideLayout66.xml"/><Relationship Id="rId46" Type="http://schemas.openxmlformats.org/officeDocument/2006/relationships/slideLayout" Target="../slideLayouts/slideLayout67.xml"/><Relationship Id="rId47" Type="http://schemas.openxmlformats.org/officeDocument/2006/relationships/slideLayout" Target="../slideLayouts/slideLayout68.xml"/><Relationship Id="rId48" Type="http://schemas.openxmlformats.org/officeDocument/2006/relationships/slideLayout" Target="../slideLayouts/slideLayout69.xml"/><Relationship Id="rId49" Type="http://schemas.openxmlformats.org/officeDocument/2006/relationships/slideLayout" Target="../slideLayouts/slideLayout7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30" Type="http://schemas.openxmlformats.org/officeDocument/2006/relationships/slideLayout" Target="../slideLayouts/slideLayout51.xml"/><Relationship Id="rId31" Type="http://schemas.openxmlformats.org/officeDocument/2006/relationships/slideLayout" Target="../slideLayouts/slideLayout52.xml"/><Relationship Id="rId32" Type="http://schemas.openxmlformats.org/officeDocument/2006/relationships/slideLayout" Target="../slideLayouts/slideLayout53.xml"/><Relationship Id="rId33" Type="http://schemas.openxmlformats.org/officeDocument/2006/relationships/slideLayout" Target="../slideLayouts/slideLayout54.xml"/><Relationship Id="rId34" Type="http://schemas.openxmlformats.org/officeDocument/2006/relationships/slideLayout" Target="../slideLayouts/slideLayout55.xml"/><Relationship Id="rId35" Type="http://schemas.openxmlformats.org/officeDocument/2006/relationships/slideLayout" Target="../slideLayouts/slideLayout56.xml"/><Relationship Id="rId36" Type="http://schemas.openxmlformats.org/officeDocument/2006/relationships/slideLayout" Target="../slideLayouts/slideLayout57.xml"/><Relationship Id="rId37" Type="http://schemas.openxmlformats.org/officeDocument/2006/relationships/slideLayout" Target="../slideLayouts/slideLayout58.xml"/><Relationship Id="rId38" Type="http://schemas.openxmlformats.org/officeDocument/2006/relationships/slideLayout" Target="../slideLayouts/slideLayout59.xml"/><Relationship Id="rId39" Type="http://schemas.openxmlformats.org/officeDocument/2006/relationships/slideLayout" Target="../slideLayouts/slideLayout6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slideLayout" Target="../slideLayouts/slideLayout45.xml"/><Relationship Id="rId25" Type="http://schemas.openxmlformats.org/officeDocument/2006/relationships/slideLayout" Target="../slideLayouts/slideLayout46.xml"/><Relationship Id="rId26" Type="http://schemas.openxmlformats.org/officeDocument/2006/relationships/slideLayout" Target="../slideLayouts/slideLayout47.xml"/><Relationship Id="rId27" Type="http://schemas.openxmlformats.org/officeDocument/2006/relationships/slideLayout" Target="../slideLayouts/slideLayout48.xml"/><Relationship Id="rId28" Type="http://schemas.openxmlformats.org/officeDocument/2006/relationships/slideLayout" Target="../slideLayouts/slideLayout49.xml"/><Relationship Id="rId29" Type="http://schemas.openxmlformats.org/officeDocument/2006/relationships/slideLayout" Target="../slideLayouts/slideLayout50.xml"/><Relationship Id="rId60" Type="http://schemas.openxmlformats.org/officeDocument/2006/relationships/slideLayout" Target="../slideLayouts/slideLayout81.xml"/><Relationship Id="rId61" Type="http://schemas.openxmlformats.org/officeDocument/2006/relationships/slideLayout" Target="../slideLayouts/slideLayout82.xml"/><Relationship Id="rId62" Type="http://schemas.openxmlformats.org/officeDocument/2006/relationships/slideLayout" Target="../slideLayouts/slideLayout83.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50449"/>
          </a:xfrm>
        </p:spPr>
        <p:txBody>
          <a:bodyPr/>
          <a:lstStyle/>
          <a:p>
            <a:r>
              <a:rPr lang="en-US" dirty="0"/>
              <a:t>Graph databases!</a:t>
            </a:r>
            <a:br>
              <a:rPr lang="en-US" dirty="0"/>
            </a:br>
            <a:r>
              <a:rPr lang="en-US" sz="6000" dirty="0" smtClean="0"/>
              <a:t>A fun intro</a:t>
            </a:r>
            <a:r>
              <a:rPr lang="is-IS" sz="6000" dirty="0"/>
              <a:t/>
            </a:r>
            <a:br>
              <a:rPr lang="is-IS" sz="6000" dirty="0"/>
            </a:br>
            <a:r>
              <a:rPr lang="is-IS" sz="6000" dirty="0"/>
              <a:t/>
            </a:r>
            <a:br>
              <a:rPr lang="is-IS" sz="6000" dirty="0"/>
            </a:br>
            <a:r>
              <a:rPr lang="is-IS" sz="4400" dirty="0"/>
              <a:t>David Makogon, Microsoft</a:t>
            </a:r>
            <a:r>
              <a:rPr lang="en-US" dirty="0"/>
              <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Neo4j</a:t>
            </a:r>
          </a:p>
        </p:txBody>
      </p:sp>
    </p:spTree>
    <p:extLst>
      <p:ext uri="{BB962C8B-B14F-4D97-AF65-F5344CB8AC3E}">
        <p14:creationId xmlns:p14="http://schemas.microsoft.com/office/powerpoint/2010/main" val="2519920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4896271"/>
          </a:xfrm>
        </p:spPr>
        <p:txBody>
          <a:bodyPr vert="horz" wrap="square" lIns="149196" tIns="93247" rIns="149196" bIns="93247" rtlCol="0">
            <a:spAutoFit/>
          </a:bodyPr>
          <a:lstStyle/>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Twitter: @</a:t>
            </a:r>
            <a:r>
              <a:rPr lang="en-US" sz="3199" dirty="0" err="1">
                <a:solidFill>
                  <a:schemeClr val="tx1"/>
                </a:solidFill>
                <a:latin typeface="Segoe UI" panose="020B0502040204020203" pitchFamily="34" charset="0"/>
                <a:cs typeface="Segoe UI" panose="020B0502040204020203" pitchFamily="34" charset="0"/>
              </a:rPr>
              <a:t>dmakogon</a:t>
            </a: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Blog: </a:t>
            </a:r>
            <a:r>
              <a:rPr lang="en-US" sz="3199" dirty="0" err="1">
                <a:solidFill>
                  <a:schemeClr val="tx1"/>
                </a:solidFill>
                <a:latin typeface="Segoe UI" panose="020B0502040204020203" pitchFamily="34" charset="0"/>
                <a:cs typeface="Segoe UI" panose="020B0502040204020203" pitchFamily="34" charset="0"/>
              </a:rPr>
              <a:t>dmak.io</a:t>
            </a: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Materials at </a:t>
            </a:r>
            <a:r>
              <a:rPr lang="en-US" sz="3199" dirty="0" err="1">
                <a:solidFill>
                  <a:schemeClr val="tx1"/>
                </a:solidFill>
                <a:latin typeface="Segoe UI" panose="020B0502040204020203" pitchFamily="34" charset="0"/>
                <a:cs typeface="Segoe UI" panose="020B0502040204020203" pitchFamily="34" charset="0"/>
              </a:rPr>
              <a:t>github.com</a:t>
            </a:r>
            <a:r>
              <a:rPr lang="en-US" sz="3199" dirty="0">
                <a:solidFill>
                  <a:schemeClr val="tx1"/>
                </a:solidFill>
                <a:latin typeface="Segoe UI" panose="020B0502040204020203" pitchFamily="34" charset="0"/>
                <a:cs typeface="Segoe UI" panose="020B0502040204020203" pitchFamily="34" charset="0"/>
              </a:rPr>
              <a:t>/</a:t>
            </a:r>
            <a:r>
              <a:rPr lang="en-US" sz="3199" dirty="0" err="1">
                <a:solidFill>
                  <a:schemeClr val="tx1"/>
                </a:solidFill>
                <a:latin typeface="Segoe UI" panose="020B0502040204020203" pitchFamily="34" charset="0"/>
                <a:cs typeface="Segoe UI" panose="020B0502040204020203" pitchFamily="34" charset="0"/>
              </a:rPr>
              <a:t>dmakogon</a:t>
            </a:r>
            <a:r>
              <a:rPr lang="en-US" sz="3199" dirty="0">
                <a:solidFill>
                  <a:schemeClr val="tx1"/>
                </a:solidFill>
                <a:latin typeface="Segoe UI" panose="020B0502040204020203" pitchFamily="34" charset="0"/>
                <a:cs typeface="Segoe UI" panose="020B0502040204020203" pitchFamily="34" charset="0"/>
              </a:rPr>
              <a:t>/revconf2016</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smtClean="0"/>
              <a:t>Azure architect</a:t>
            </a:r>
            <a:endParaRPr lang="en-US" sz="4080" dirty="0"/>
          </a:p>
          <a:p>
            <a:pPr>
              <a:lnSpc>
                <a:spcPct val="90000"/>
              </a:lnSpc>
              <a:spcAft>
                <a:spcPts val="612"/>
              </a:spcAft>
            </a:pPr>
            <a:r>
              <a:rPr lang="en-US" sz="4080" dirty="0" smtClean="0"/>
              <a:t>Camera carrier</a:t>
            </a:r>
            <a:endParaRPr lang="en-US" sz="4080" dirty="0"/>
          </a:p>
          <a:p>
            <a:pPr>
              <a:lnSpc>
                <a:spcPct val="90000"/>
              </a:lnSpc>
              <a:spcAft>
                <a:spcPts val="612"/>
              </a:spcAft>
            </a:pPr>
            <a:r>
              <a:rPr lang="en-US" sz="4080" dirty="0" smtClean="0"/>
              <a:t>Pun </a:t>
            </a:r>
            <a:r>
              <a:rPr lang="en-US" sz="4080" dirty="0" err="1" smtClean="0"/>
              <a:t>p</a:t>
            </a:r>
            <a:r>
              <a:rPr lang="en-US" sz="4080" dirty="0" err="1" smtClean="0"/>
              <a:t>enner</a:t>
            </a:r>
            <a:endParaRPr lang="en-US" sz="4080" dirty="0" smtClean="0"/>
          </a:p>
          <a:p>
            <a:pPr>
              <a:lnSpc>
                <a:spcPct val="90000"/>
              </a:lnSpc>
              <a:spcAft>
                <a:spcPts val="612"/>
              </a:spcAft>
            </a:pPr>
            <a:r>
              <a:rPr lang="en-US" sz="4080" dirty="0" smtClean="0"/>
              <a:t>NoSQL non-novice</a:t>
            </a:r>
          </a:p>
          <a:p>
            <a:pPr>
              <a:lnSpc>
                <a:spcPct val="90000"/>
              </a:lnSpc>
              <a:spcAft>
                <a:spcPts val="612"/>
              </a:spcAft>
            </a:pPr>
            <a:r>
              <a:rPr lang="en-US" sz="4080" dirty="0" smtClean="0"/>
              <a:t>Community </a:t>
            </a:r>
            <a:r>
              <a:rPr lang="en-US" sz="4080" dirty="0" err="1" smtClean="0"/>
              <a:t>congrat</a:t>
            </a:r>
            <a:r>
              <a:rPr lang="en-US" sz="4080" dirty="0" smtClean="0"/>
              <a:t> collector</a:t>
            </a:r>
          </a:p>
          <a:p>
            <a:pPr>
              <a:lnSpc>
                <a:spcPct val="90000"/>
              </a:lnSpc>
              <a:spcAft>
                <a:spcPts val="612"/>
              </a:spcAft>
            </a:pPr>
            <a:r>
              <a:rPr lang="en-US" sz="4080" dirty="0"/>
              <a:t> </a:t>
            </a:r>
            <a:r>
              <a:rPr lang="en-US" sz="4080" dirty="0" smtClean="0"/>
              <a:t>- (World's first former) Azure MVP</a:t>
            </a:r>
          </a:p>
          <a:p>
            <a:pPr>
              <a:lnSpc>
                <a:spcPct val="90000"/>
              </a:lnSpc>
              <a:spcAft>
                <a:spcPts val="612"/>
              </a:spcAft>
            </a:pPr>
            <a:r>
              <a:rPr lang="en-US" sz="4080" dirty="0"/>
              <a:t> </a:t>
            </a:r>
            <a:r>
              <a:rPr lang="en-US" sz="4080" dirty="0" smtClean="0"/>
              <a:t>- (Former) MongoDB Master</a:t>
            </a:r>
          </a:p>
          <a:p>
            <a:pPr>
              <a:lnSpc>
                <a:spcPct val="90000"/>
              </a:lnSpc>
              <a:spcAft>
                <a:spcPts val="612"/>
              </a:spcAft>
            </a:pPr>
            <a:r>
              <a:rPr lang="en-US" sz="4080" dirty="0"/>
              <a:t> </a:t>
            </a:r>
            <a:r>
              <a:rPr lang="en-US" sz="4080" dirty="0" smtClean="0"/>
              <a:t>- Neo4j Ambassador</a:t>
            </a:r>
            <a:endParaRPr lang="en-US" sz="408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893" y="1435167"/>
            <a:ext cx="8236644" cy="5491095"/>
          </a:xfrm>
          <a:prstGeom prst="rect">
            <a:avLst/>
          </a:prstGeom>
        </p:spPr>
      </p:pic>
      <p:pic>
        <p:nvPicPr>
          <p:cNvPr id="3" name="Picture 2"/>
          <p:cNvPicPr>
            <a:picLocks noChangeAspect="1"/>
          </p:cNvPicPr>
          <p:nvPr/>
        </p:nvPicPr>
        <p:blipFill>
          <a:blip r:embed="rId4"/>
          <a:stretch>
            <a:fillRect/>
          </a:stretch>
        </p:blipFill>
        <p:spPr>
          <a:xfrm>
            <a:off x="334669" y="5151930"/>
            <a:ext cx="12066880" cy="1941107"/>
          </a:xfrm>
          <a:prstGeom prst="rect">
            <a:avLst/>
          </a:prstGeom>
        </p:spPr>
      </p:pic>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brain today:</a:t>
            </a:r>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Graph database primer </a:t>
            </a:r>
          </a:p>
          <a:p>
            <a:pPr>
              <a:spcBef>
                <a:spcPts val="1000"/>
              </a:spcBef>
            </a:pPr>
            <a:r>
              <a:rPr lang="en-US" dirty="0">
                <a:solidFill>
                  <a:srgbClr val="FFFFFF"/>
                </a:solidFill>
              </a:rPr>
              <a:t>Demos!</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 - https://</a:t>
            </a:r>
            <a:r>
              <a:rPr lang="en-US" sz="1632" dirty="0" err="1"/>
              <a:t>flic.kr</a:t>
            </a:r>
            <a:r>
              <a:rPr lang="en-US" sz="1632" dirty="0"/>
              <a:t>/p/7J9mJQ</a:t>
            </a:r>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Avoiding the Golden Hammer</a:t>
            </a:r>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stuff</a:t>
            </a:r>
          </a:p>
          <a:p>
            <a:endParaRPr lang="en-US" sz="3672" dirty="0"/>
          </a:p>
          <a:p>
            <a:r>
              <a:rPr lang="en-US" sz="3672" dirty="0"/>
              <a:t>Relationships are a 1</a:t>
            </a:r>
            <a:r>
              <a:rPr lang="en-US" sz="3672" baseline="30000" dirty="0"/>
              <a:t>st</a:t>
            </a:r>
            <a:r>
              <a:rPr lang="en-US" sz="3672" dirty="0"/>
              <a:t>-class citizen</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a:t>
            </a:r>
          </a:p>
        </p:txBody>
      </p:sp>
      <p:sp>
        <p:nvSpPr>
          <p:cNvPr id="3" name="Content Placeholder 2"/>
          <p:cNvSpPr>
            <a:spLocks noGrp="1"/>
          </p:cNvSpPr>
          <p:nvPr>
            <p:ph type="body" sz="quarter" idx="10"/>
          </p:nvPr>
        </p:nvSpPr>
        <p:spPr>
          <a:xfrm>
            <a:off x="275481" y="1212850"/>
            <a:ext cx="11885514" cy="2772946"/>
          </a:xfrm>
        </p:spPr>
        <p:txBody>
          <a:bodyPr/>
          <a:lstStyle/>
          <a:p>
            <a:r>
              <a:rPr lang="en-US" dirty="0"/>
              <a:t>Ideal for complex connections</a:t>
            </a:r>
          </a:p>
          <a:p>
            <a:r>
              <a:rPr lang="en-US" dirty="0"/>
              <a:t>Easy navigation between things (nodes)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t>
            </a:r>
            <a:r>
              <a:rPr lang="en-US" dirty="0" err="1"/>
              <a:t>cloudies</a:t>
            </a:r>
            <a:r>
              <a:rPr lang="en-US" dirty="0"/>
              <a:t>: What about Azure options?</a:t>
            </a:r>
          </a:p>
        </p:txBody>
      </p:sp>
      <p:sp>
        <p:nvSpPr>
          <p:cNvPr id="4" name="Text Placeholder 3"/>
          <p:cNvSpPr>
            <a:spLocks noGrp="1"/>
          </p:cNvSpPr>
          <p:nvPr>
            <p:ph type="body" sz="quarter" idx="10"/>
          </p:nvPr>
        </p:nvSpPr>
        <p:spPr>
          <a:xfrm>
            <a:off x="275482" y="1212849"/>
            <a:ext cx="5485621" cy="1249509"/>
          </a:xfrm>
        </p:spPr>
        <p:txBody>
          <a:bodyPr/>
          <a:lstStyle/>
          <a:p>
            <a:r>
              <a:rPr lang="en-US" dirty="0" err="1"/>
              <a:t>PaaS</a:t>
            </a:r>
            <a:endParaRPr lang="en-US" dirty="0"/>
          </a:p>
          <a:p>
            <a:pPr lvl="2"/>
            <a:r>
              <a:rPr lang="en-US" sz="3672" dirty="0"/>
              <a:t>Graph </a:t>
            </a:r>
            <a:r>
              <a:rPr lang="en-US" sz="3672" dirty="0" smtClean="0"/>
              <a:t>Story</a:t>
            </a:r>
            <a:endParaRPr lang="en-US" sz="3672" dirty="0"/>
          </a:p>
        </p:txBody>
      </p:sp>
      <p:sp>
        <p:nvSpPr>
          <p:cNvPr id="5" name="Text Placeholder 4"/>
          <p:cNvSpPr>
            <a:spLocks noGrp="1"/>
          </p:cNvSpPr>
          <p:nvPr>
            <p:ph type="body" sz="quarter" idx="11"/>
          </p:nvPr>
        </p:nvSpPr>
        <p:spPr>
          <a:xfrm>
            <a:off x="6675374" y="1212849"/>
            <a:ext cx="5485621" cy="5053456"/>
          </a:xfrm>
        </p:spPr>
        <p:txBody>
          <a:bodyPr/>
          <a:lstStyle/>
          <a:p>
            <a:r>
              <a:rPr lang="en-US" dirty="0" err="1"/>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13167</TotalTime>
  <Words>355</Words>
  <Application>Microsoft Macintosh PowerPoint</Application>
  <PresentationFormat>Custom</PresentationFormat>
  <Paragraphs>87</Paragraphs>
  <Slides>12</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Calibri</vt:lpstr>
      <vt:lpstr>Consolas</vt:lpstr>
      <vt:lpstr>Lucida Console</vt:lpstr>
      <vt:lpstr>MS PGothic</vt:lpstr>
      <vt:lpstr>Segoe UI</vt:lpstr>
      <vt:lpstr>Segoe UI Light</vt:lpstr>
      <vt:lpstr>Wingdings</vt:lpstr>
      <vt:lpstr>Arial</vt:lpstr>
      <vt:lpstr>5-30721_Build_2016_Template_Dark</vt:lpstr>
      <vt:lpstr>1_5-30721_Build_2016_Template_Dark</vt:lpstr>
      <vt:lpstr>Graph databases! A fun intro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291</cp:revision>
  <dcterms:created xsi:type="dcterms:W3CDTF">2016-02-04T21:48:58Z</dcterms:created>
  <dcterms:modified xsi:type="dcterms:W3CDTF">2016-10-08T12:37:03Z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